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8" r:id="rId2"/>
    <p:sldId id="299" r:id="rId3"/>
    <p:sldId id="300" r:id="rId4"/>
    <p:sldId id="301" r:id="rId5"/>
    <p:sldId id="259"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272" r:id="rId20"/>
    <p:sldId id="273" r:id="rId21"/>
    <p:sldId id="315" r:id="rId22"/>
    <p:sldId id="316" r:id="rId23"/>
    <p:sldId id="317" r:id="rId24"/>
    <p:sldId id="319" r:id="rId25"/>
    <p:sldId id="293" r:id="rId26"/>
    <p:sldId id="320" r:id="rId27"/>
    <p:sldId id="29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60"/>
  </p:normalViewPr>
  <p:slideViewPr>
    <p:cSldViewPr>
      <p:cViewPr>
        <p:scale>
          <a:sx n="80" d="100"/>
          <a:sy n="80" d="100"/>
        </p:scale>
        <p:origin x="108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538BB9-CB85-4F2B-AFEE-DE6214DEC42C}" type="datetimeFigureOut">
              <a:rPr lang="en-US" smtClean="0"/>
              <a:t>3/9/2020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F9D769-DB14-48F1-9B3A-ACA2864C3B0F}" type="slidenum">
              <a:rPr lang="en-US" smtClean="0"/>
              <a:t>‹#›</a:t>
            </a:fld>
            <a:endParaRPr lang="en-US"/>
          </a:p>
        </p:txBody>
      </p:sp>
    </p:spTree>
    <p:extLst>
      <p:ext uri="{BB962C8B-B14F-4D97-AF65-F5344CB8AC3E}">
        <p14:creationId xmlns:p14="http://schemas.microsoft.com/office/powerpoint/2010/main" val="285636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 if</a:t>
            </a:r>
            <a:r>
              <a:rPr lang="en-US" baseline="0" dirty="0"/>
              <a:t> the video is not available, it may have been taken down. Simply search “Bill Nye Genes” to find it again </a:t>
            </a:r>
            <a:r>
              <a:rPr lang="en-US" baseline="0"/>
              <a:t>on YouTube. </a:t>
            </a:r>
            <a:endParaRPr lang="en-US" dirty="0"/>
          </a:p>
        </p:txBody>
      </p:sp>
      <p:sp>
        <p:nvSpPr>
          <p:cNvPr id="4" name="Slide Number Placeholder 3"/>
          <p:cNvSpPr>
            <a:spLocks noGrp="1"/>
          </p:cNvSpPr>
          <p:nvPr>
            <p:ph type="sldNum" sz="quarter" idx="10"/>
          </p:nvPr>
        </p:nvSpPr>
        <p:spPr/>
        <p:txBody>
          <a:bodyPr/>
          <a:lstStyle/>
          <a:p>
            <a:fld id="{F9F9D769-DB14-48F1-9B3A-ACA2864C3B0F}" type="slidenum">
              <a:rPr lang="en-US" smtClean="0"/>
              <a:t>25</a:t>
            </a:fld>
            <a:endParaRPr lang="en-US"/>
          </a:p>
        </p:txBody>
      </p:sp>
    </p:spTree>
    <p:extLst>
      <p:ext uri="{BB962C8B-B14F-4D97-AF65-F5344CB8AC3E}">
        <p14:creationId xmlns:p14="http://schemas.microsoft.com/office/powerpoint/2010/main" val="3948769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E39C3B-90D1-4516-89C2-B3F3A2F91838}"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7680C-4E6C-4C29-813C-D77C5222C6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E39C3B-90D1-4516-89C2-B3F3A2F91838}"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7680C-4E6C-4C29-813C-D77C5222C6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E39C3B-90D1-4516-89C2-B3F3A2F91838}"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7680C-4E6C-4C29-813C-D77C5222C6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E39C3B-90D1-4516-89C2-B3F3A2F91838}"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7680C-4E6C-4C29-813C-D77C5222C6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E39C3B-90D1-4516-89C2-B3F3A2F91838}"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7680C-4E6C-4C29-813C-D77C5222C6C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E39C3B-90D1-4516-89C2-B3F3A2F91838}"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7680C-4E6C-4C29-813C-D77C5222C6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E39C3B-90D1-4516-89C2-B3F3A2F91838}" type="datetimeFigureOut">
              <a:rPr lang="en-US" smtClean="0"/>
              <a:pPr/>
              <a:t>3/9/2020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77680C-4E6C-4C29-813C-D77C5222C6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E39C3B-90D1-4516-89C2-B3F3A2F91838}" type="datetimeFigureOut">
              <a:rPr lang="en-US" smtClean="0"/>
              <a:pPr/>
              <a:t>3/9/2020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77680C-4E6C-4C29-813C-D77C5222C6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39C3B-90D1-4516-89C2-B3F3A2F91838}" type="datetimeFigureOut">
              <a:rPr lang="en-US" smtClean="0"/>
              <a:pPr/>
              <a:t>3/9/2020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77680C-4E6C-4C29-813C-D77C5222C6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E39C3B-90D1-4516-89C2-B3F3A2F91838}"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7680C-4E6C-4C29-813C-D77C5222C6C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E39C3B-90D1-4516-89C2-B3F3A2F91838}"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7680C-4E6C-4C29-813C-D77C5222C6C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E39C3B-90D1-4516-89C2-B3F3A2F91838}" type="datetimeFigureOut">
              <a:rPr lang="en-US" smtClean="0"/>
              <a:pPr/>
              <a:t>3/9/2020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77680C-4E6C-4C29-813C-D77C5222C6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afeshare.tv/w/pihwfqHJCO"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tudyjams.scholastic.com/studyjams/jams/science/human-body/heredity.htm"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frtl6QqlyQ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hyperlink" Target="https://instagram.com/love.learning/" TargetMode="External"/><Relationship Id="rId13" Type="http://schemas.openxmlformats.org/officeDocument/2006/relationships/image" Target="../media/image29.jpeg"/><Relationship Id="rId18" Type="http://schemas.openxmlformats.org/officeDocument/2006/relationships/hyperlink" Target="https://www.teacherspayteachers.com/Product/Poetry-PowerPoint-Lesson-1783841" TargetMode="External"/><Relationship Id="rId26" Type="http://schemas.openxmlformats.org/officeDocument/2006/relationships/hyperlink" Target="http://www.teacherspayteachers.com/Product/Earth-Science-Unit-lessons-interactive-notes-puzzles-lab-review-922603" TargetMode="External"/><Relationship Id="rId3" Type="http://schemas.openxmlformats.org/officeDocument/2006/relationships/image" Target="../media/image24.png"/><Relationship Id="rId21" Type="http://schemas.openxmlformats.org/officeDocument/2006/relationships/image" Target="../media/image33.png"/><Relationship Id="rId7" Type="http://schemas.openxmlformats.org/officeDocument/2006/relationships/image" Target="../media/image26.png"/><Relationship Id="rId12" Type="http://schemas.openxmlformats.org/officeDocument/2006/relationships/hyperlink" Target="https://www.teacherspayteachers.com/Product/MATTER-Unit-Matter-Mixtures-Solutions-Physical-and-Chemical-Changes-1097521" TargetMode="External"/><Relationship Id="rId17" Type="http://schemas.openxmlformats.org/officeDocument/2006/relationships/image" Target="../media/image31.jpeg"/><Relationship Id="rId25" Type="http://schemas.openxmlformats.org/officeDocument/2006/relationships/image" Target="../media/image35.jpeg"/><Relationship Id="rId2" Type="http://schemas.openxmlformats.org/officeDocument/2006/relationships/hyperlink" Target="http://www.teacherspayteachers.com/Store/Lovelearning" TargetMode="External"/><Relationship Id="rId16" Type="http://schemas.openxmlformats.org/officeDocument/2006/relationships/hyperlink" Target="https://www.teacherspayteachers.com/Product/Sentences-Task-Cards-Two-Versions-1398048" TargetMode="External"/><Relationship Id="rId20" Type="http://schemas.openxmlformats.org/officeDocument/2006/relationships/hyperlink" Target="https://www.teacherspayteachers.com/Product/Civil-War-Strategies-Battles-and-Surrender-PowerPoint-911423" TargetMode="External"/><Relationship Id="rId1" Type="http://schemas.openxmlformats.org/officeDocument/2006/relationships/slideLayout" Target="../slideLayouts/slideLayout2.xml"/><Relationship Id="rId6" Type="http://schemas.openxmlformats.org/officeDocument/2006/relationships/hyperlink" Target="http://loveoflearningblog.blogspot.com/" TargetMode="External"/><Relationship Id="rId11" Type="http://schemas.openxmlformats.org/officeDocument/2006/relationships/image" Target="../media/image28.jpeg"/><Relationship Id="rId24" Type="http://schemas.openxmlformats.org/officeDocument/2006/relationships/hyperlink" Target="https://www.teacherspayteachers.com/Product/Life-Science-Unit-Lessons-Interactive-Notes-and-More-1267779" TargetMode="External"/><Relationship Id="rId5" Type="http://schemas.openxmlformats.org/officeDocument/2006/relationships/image" Target="../media/image25.png"/><Relationship Id="rId15" Type="http://schemas.openxmlformats.org/officeDocument/2006/relationships/image" Target="../media/image30.jpeg"/><Relationship Id="rId23" Type="http://schemas.openxmlformats.org/officeDocument/2006/relationships/image" Target="../media/image34.png"/><Relationship Id="rId10" Type="http://schemas.openxmlformats.org/officeDocument/2006/relationships/hyperlink" Target="http://www.teacherspayteachers.com/Product/Electricity-and-Magnetism-Complete-Unit-922856" TargetMode="External"/><Relationship Id="rId19" Type="http://schemas.openxmlformats.org/officeDocument/2006/relationships/image" Target="../media/image32.jpeg"/><Relationship Id="rId4" Type="http://schemas.openxmlformats.org/officeDocument/2006/relationships/hyperlink" Target="http://www.pinterest.com/lovelearningtpt/" TargetMode="External"/><Relationship Id="rId9" Type="http://schemas.openxmlformats.org/officeDocument/2006/relationships/image" Target="../media/image27.png"/><Relationship Id="rId14" Type="http://schemas.openxmlformats.org/officeDocument/2006/relationships/hyperlink" Target="https://www.teacherspayteachers.com/Product/Expressions-Variables-and-Order-of-Operations-Bundle-with-Interactive-Notes-1393314" TargetMode="External"/><Relationship Id="rId22" Type="http://schemas.openxmlformats.org/officeDocument/2006/relationships/hyperlink" Target="https://www.facebook.com/Love.LearningT2T" TargetMode="External"/><Relationship Id="rId27"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hyperlink" Target="http://www.mycutegraphics.com/" TargetMode="External"/><Relationship Id="rId2" Type="http://schemas.openxmlformats.org/officeDocument/2006/relationships/hyperlink" Target="http://www.teacherspayteachers.com/store/Lindy-Du-Plessi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brainpop.com/science/cellularlifeandgenetics/heredit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52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054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883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74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327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0655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234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6878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192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3161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03824463"/>
              </p:ext>
            </p:extLst>
          </p:nvPr>
        </p:nvGraphicFramePr>
        <p:xfrm>
          <a:off x="304800" y="228599"/>
          <a:ext cx="8458200" cy="563880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990600">
                <a:tc>
                  <a:txBody>
                    <a:bodyPr/>
                    <a:lstStyle/>
                    <a:p>
                      <a:pPr algn="ctr"/>
                      <a:endParaRPr lang="en-US" sz="3200" dirty="0"/>
                    </a:p>
                    <a:p>
                      <a:pPr algn="ctr"/>
                      <a:r>
                        <a:rPr lang="en-US" sz="3200" dirty="0"/>
                        <a:t>Inherited Traits</a:t>
                      </a:r>
                    </a:p>
                  </a:txBody>
                  <a:tcPr/>
                </a:tc>
                <a:tc>
                  <a:txBody>
                    <a:bodyPr/>
                    <a:lstStyle/>
                    <a:p>
                      <a:pPr algn="ctr"/>
                      <a:endParaRPr lang="en-US" sz="3200" dirty="0"/>
                    </a:p>
                    <a:p>
                      <a:pPr algn="ctr"/>
                      <a:r>
                        <a:rPr lang="en-US" sz="3200" dirty="0"/>
                        <a:t>Learned Behaviors</a:t>
                      </a:r>
                    </a:p>
                  </a:txBody>
                  <a:tcPr/>
                </a:tc>
                <a:extLst>
                  <a:ext uri="{0D108BD9-81ED-4DB2-BD59-A6C34878D82A}">
                    <a16:rowId xmlns:a16="http://schemas.microsoft.com/office/drawing/2014/main" val="10000"/>
                  </a:ext>
                </a:extLst>
              </a:tr>
              <a:tr h="1143000">
                <a:tc>
                  <a:txBody>
                    <a:bodyPr/>
                    <a:lstStyle/>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0001"/>
                  </a:ext>
                </a:extLst>
              </a:tr>
              <a:tr h="1143000">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1143000">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1143000">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2" name="TextBox 1"/>
          <p:cNvSpPr txBox="1"/>
          <p:nvPr/>
        </p:nvSpPr>
        <p:spPr>
          <a:xfrm>
            <a:off x="533400" y="5996226"/>
            <a:ext cx="7924800" cy="861774"/>
          </a:xfrm>
          <a:prstGeom prst="rect">
            <a:avLst/>
          </a:prstGeom>
          <a:noFill/>
        </p:spPr>
        <p:txBody>
          <a:bodyPr wrap="square" rtlCol="0">
            <a:spAutoFit/>
          </a:bodyPr>
          <a:lstStyle/>
          <a:p>
            <a:pPr algn="ctr"/>
            <a:r>
              <a:rPr lang="en-US" sz="3200" dirty="0">
                <a:hlinkClick r:id="rId2"/>
              </a:rPr>
              <a:t>http://safeshare.tv/w/pihwfqHJCO</a:t>
            </a:r>
            <a:endParaRPr lang="en-US" sz="3200" dirty="0"/>
          </a:p>
          <a:p>
            <a:endParaRPr lang="en-US" dirty="0"/>
          </a:p>
        </p:txBody>
      </p:sp>
      <p:sp>
        <p:nvSpPr>
          <p:cNvPr id="4" name="TextBox 3"/>
          <p:cNvSpPr txBox="1"/>
          <p:nvPr/>
        </p:nvSpPr>
        <p:spPr>
          <a:xfrm rot="16200000">
            <a:off x="7851577" y="5313377"/>
            <a:ext cx="2438400" cy="615553"/>
          </a:xfrm>
          <a:prstGeom prst="rect">
            <a:avLst/>
          </a:prstGeom>
          <a:noFill/>
        </p:spPr>
        <p:txBody>
          <a:bodyPr wrap="square" rtlCol="0">
            <a:spAutoFit/>
          </a:bodyPr>
          <a:lstStyle/>
          <a:p>
            <a:r>
              <a:rPr lang="en-US" sz="1600" dirty="0">
                <a:solidFill>
                  <a:schemeClr val="bg1">
                    <a:lumMod val="50000"/>
                  </a:schemeClr>
                </a:solidFill>
                <a:latin typeface="Comic Sans MS" panose="030F0702030302020204" pitchFamily="66" charset="0"/>
              </a:rPr>
              <a:t>© </a:t>
            </a:r>
            <a:r>
              <a:rPr lang="en-US" sz="1600" dirty="0" err="1">
                <a:solidFill>
                  <a:schemeClr val="bg1">
                    <a:lumMod val="50000"/>
                  </a:schemeClr>
                </a:solidFill>
                <a:latin typeface="Comic Sans MS" panose="030F0702030302020204" pitchFamily="66" charset="0"/>
              </a:rPr>
              <a:t>LoveLearning</a:t>
            </a:r>
            <a:r>
              <a:rPr lang="en-US" sz="1600" dirty="0">
                <a:solidFill>
                  <a:schemeClr val="bg1">
                    <a:lumMod val="50000"/>
                  </a:schemeClr>
                </a:solidFill>
                <a:latin typeface="Comic Sans MS" panose="030F0702030302020204" pitchFamily="66" charset="0"/>
              </a:rPr>
              <a:t> 2014 </a:t>
            </a:r>
          </a:p>
          <a:p>
            <a:endParaRPr lang="en-US" dirty="0"/>
          </a:p>
        </p:txBody>
      </p:sp>
    </p:spTree>
    <p:extLst>
      <p:ext uri="{BB962C8B-B14F-4D97-AF65-F5344CB8AC3E}">
        <p14:creationId xmlns:p14="http://schemas.microsoft.com/office/powerpoint/2010/main" val="2300726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687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1470025"/>
          </a:xfrm>
        </p:spPr>
        <p:txBody>
          <a:bodyPr/>
          <a:lstStyle/>
          <a:p>
            <a:r>
              <a:rPr lang="en-US" dirty="0"/>
              <a:t>Genes and Heredity</a:t>
            </a:r>
          </a:p>
        </p:txBody>
      </p:sp>
      <p:sp>
        <p:nvSpPr>
          <p:cNvPr id="3" name="TextBox 2"/>
          <p:cNvSpPr txBox="1"/>
          <p:nvPr/>
        </p:nvSpPr>
        <p:spPr>
          <a:xfrm>
            <a:off x="762000" y="2590800"/>
            <a:ext cx="7239000" cy="2585323"/>
          </a:xfrm>
          <a:prstGeom prst="rect">
            <a:avLst/>
          </a:prstGeom>
          <a:noFill/>
        </p:spPr>
        <p:txBody>
          <a:bodyPr wrap="square" rtlCol="0">
            <a:spAutoFit/>
          </a:bodyPr>
          <a:lstStyle/>
          <a:p>
            <a:pPr algn="ctr"/>
            <a:r>
              <a:rPr lang="en-US" sz="3600" dirty="0">
                <a:hlinkClick r:id="rId2"/>
              </a:rPr>
              <a:t>http://studyjams.scholastic.com/studyjams/jams/science/human-body/heredity.htm</a:t>
            </a:r>
            <a:endParaRPr lang="en-US" sz="3600" dirty="0"/>
          </a:p>
          <a:p>
            <a:endParaRPr lang="en-US" dirty="0"/>
          </a:p>
          <a:p>
            <a:endParaRPr lang="en-US" dirty="0"/>
          </a:p>
          <a:p>
            <a:endParaRPr lang="en-US" dirty="0"/>
          </a:p>
        </p:txBody>
      </p:sp>
      <p:sp>
        <p:nvSpPr>
          <p:cNvPr id="4" name="TextBox 3"/>
          <p:cNvSpPr txBox="1"/>
          <p:nvPr/>
        </p:nvSpPr>
        <p:spPr>
          <a:xfrm rot="16200000">
            <a:off x="7797836" y="5306158"/>
            <a:ext cx="2438400" cy="615553"/>
          </a:xfrm>
          <a:prstGeom prst="rect">
            <a:avLst/>
          </a:prstGeom>
          <a:noFill/>
        </p:spPr>
        <p:txBody>
          <a:bodyPr wrap="square" rtlCol="0">
            <a:spAutoFit/>
          </a:bodyPr>
          <a:lstStyle/>
          <a:p>
            <a:r>
              <a:rPr lang="en-US" sz="1600" dirty="0">
                <a:solidFill>
                  <a:schemeClr val="bg1">
                    <a:lumMod val="50000"/>
                  </a:schemeClr>
                </a:solidFill>
                <a:latin typeface="Comic Sans MS" panose="030F0702030302020204" pitchFamily="66" charset="0"/>
              </a:rPr>
              <a:t>© </a:t>
            </a:r>
            <a:r>
              <a:rPr lang="en-US" sz="1600" dirty="0" err="1">
                <a:solidFill>
                  <a:schemeClr val="bg1">
                    <a:lumMod val="50000"/>
                  </a:schemeClr>
                </a:solidFill>
                <a:latin typeface="Comic Sans MS" panose="030F0702030302020204" pitchFamily="66" charset="0"/>
              </a:rPr>
              <a:t>LoveLearning</a:t>
            </a:r>
            <a:r>
              <a:rPr lang="en-US" sz="1600" dirty="0">
                <a:solidFill>
                  <a:schemeClr val="bg1">
                    <a:lumMod val="50000"/>
                  </a:schemeClr>
                </a:solidFill>
                <a:latin typeface="Comic Sans MS" panose="030F0702030302020204" pitchFamily="66" charset="0"/>
              </a:rPr>
              <a:t> 2014 </a:t>
            </a:r>
          </a:p>
          <a:p>
            <a:endParaRPr lang="en-US" dirty="0"/>
          </a:p>
        </p:txBody>
      </p:sp>
    </p:spTree>
    <p:extLst>
      <p:ext uri="{BB962C8B-B14F-4D97-AF65-F5344CB8AC3E}">
        <p14:creationId xmlns:p14="http://schemas.microsoft.com/office/powerpoint/2010/main" val="2311847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248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304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747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690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hlinkClick r:id="rId3"/>
              </a:rPr>
              <a:t>Bill Nye - Genes</a:t>
            </a:r>
            <a:endParaRPr lang="en-US" dirty="0"/>
          </a:p>
        </p:txBody>
      </p:sp>
      <p:sp>
        <p:nvSpPr>
          <p:cNvPr id="4" name="TextBox 3"/>
          <p:cNvSpPr txBox="1"/>
          <p:nvPr/>
        </p:nvSpPr>
        <p:spPr>
          <a:xfrm rot="16200000">
            <a:off x="7797836" y="5306158"/>
            <a:ext cx="2438400" cy="615553"/>
          </a:xfrm>
          <a:prstGeom prst="rect">
            <a:avLst/>
          </a:prstGeom>
          <a:noFill/>
        </p:spPr>
        <p:txBody>
          <a:bodyPr wrap="square" rtlCol="0">
            <a:spAutoFit/>
          </a:bodyPr>
          <a:lstStyle/>
          <a:p>
            <a:r>
              <a:rPr lang="en-US" sz="1600" dirty="0">
                <a:solidFill>
                  <a:schemeClr val="bg1">
                    <a:lumMod val="50000"/>
                  </a:schemeClr>
                </a:solidFill>
                <a:latin typeface="Comic Sans MS" panose="030F0702030302020204" pitchFamily="66" charset="0"/>
              </a:rPr>
              <a:t>© </a:t>
            </a:r>
            <a:r>
              <a:rPr lang="en-US" sz="1600" dirty="0" err="1">
                <a:solidFill>
                  <a:schemeClr val="bg1">
                    <a:lumMod val="50000"/>
                  </a:schemeClr>
                </a:solidFill>
                <a:latin typeface="Comic Sans MS" panose="030F0702030302020204" pitchFamily="66" charset="0"/>
              </a:rPr>
              <a:t>LoveLearning</a:t>
            </a:r>
            <a:r>
              <a:rPr lang="en-US" sz="1600" dirty="0">
                <a:solidFill>
                  <a:schemeClr val="bg1">
                    <a:lumMod val="50000"/>
                  </a:schemeClr>
                </a:solidFill>
                <a:latin typeface="Comic Sans MS" panose="030F0702030302020204" pitchFamily="66" charset="0"/>
              </a:rPr>
              <a:t> 2014 </a:t>
            </a:r>
          </a:p>
          <a:p>
            <a:endParaRPr lang="en-US" dirty="0"/>
          </a:p>
        </p:txBody>
      </p:sp>
    </p:spTree>
    <p:extLst>
      <p:ext uri="{BB962C8B-B14F-4D97-AF65-F5344CB8AC3E}">
        <p14:creationId xmlns:p14="http://schemas.microsoft.com/office/powerpoint/2010/main" val="2983841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06"/>
          <p:cNvSpPr txBox="1">
            <a:spLocks noChangeArrowheads="1"/>
          </p:cNvSpPr>
          <p:nvPr/>
        </p:nvSpPr>
        <p:spPr bwMode="auto">
          <a:xfrm>
            <a:off x="396875" y="2181225"/>
            <a:ext cx="2822575" cy="403225"/>
          </a:xfrm>
          <a:prstGeom prst="rect">
            <a:avLst/>
          </a:prstGeom>
          <a:noFill/>
          <a:ln w="9525">
            <a:noFill/>
            <a:miter lim="800000"/>
            <a:headEnd/>
            <a:tailEnd/>
          </a:ln>
        </p:spPr>
        <p:txBody>
          <a:bodyPr lIns="80682" tIns="40341" rIns="80682" bIns="40341"/>
          <a:lstStyle/>
          <a:p>
            <a:pPr algn="ctr">
              <a:lnSpc>
                <a:spcPct val="115000"/>
              </a:lnSpc>
              <a:spcAft>
                <a:spcPts val="882"/>
              </a:spcAft>
              <a:defRPr/>
            </a:pPr>
            <a:r>
              <a:rPr lang="en-US" sz="2118" dirty="0">
                <a:solidFill>
                  <a:srgbClr val="FF0000"/>
                </a:solidFill>
                <a:latin typeface="CCLickAXanax" panose="02000603000000000000" pitchFamily="2" charset="0"/>
                <a:ea typeface="Calibri" panose="020F0502020204030204" pitchFamily="34" charset="0"/>
                <a:cs typeface="Times New Roman" panose="02020603050405020304" pitchFamily="18" charset="0"/>
              </a:rPr>
              <a:t>More Resources:</a:t>
            </a:r>
            <a:endParaRPr lang="en-US" sz="971"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405"/>
          <p:cNvSpPr txBox="1">
            <a:spLocks/>
          </p:cNvSpPr>
          <p:nvPr/>
        </p:nvSpPr>
        <p:spPr>
          <a:xfrm>
            <a:off x="365109" y="222250"/>
            <a:ext cx="8404225" cy="1812925"/>
          </a:xfrm>
          <a:prstGeom prst="rect">
            <a:avLst/>
          </a:prstGeom>
          <a:noFill/>
        </p:spPr>
        <p:txBody>
          <a:bodyPr/>
          <a:lstStyle/>
          <a:p>
            <a:pPr algn="ctr">
              <a:defRPr/>
            </a:pPr>
            <a:r>
              <a:rPr lang="en-US" sz="3177" b="1" dirty="0">
                <a:solidFill>
                  <a:srgbClr val="C00000"/>
                </a:solidFill>
                <a:latin typeface="+mn-lt"/>
                <a:ea typeface="CCLickAXanax" panose="02000603000000000000" pitchFamily="2" charset="0"/>
              </a:rPr>
              <a:t>Terms of Use</a:t>
            </a:r>
            <a:endParaRPr lang="en-US" sz="1059" dirty="0">
              <a:solidFill>
                <a:srgbClr val="C00000"/>
              </a:solidFill>
              <a:latin typeface="+mn-lt"/>
              <a:ea typeface="CCLickAXanax" panose="02000603000000000000" pitchFamily="2" charset="0"/>
            </a:endParaRPr>
          </a:p>
          <a:p>
            <a:pPr algn="ctr">
              <a:defRPr/>
            </a:pPr>
            <a:r>
              <a:rPr lang="en-US" dirty="0">
                <a:solidFill>
                  <a:srgbClr val="000000"/>
                </a:solidFill>
                <a:latin typeface="+mj-lt"/>
                <a:ea typeface="Times New Roman" panose="02020603050405020304" pitchFamily="18" charset="0"/>
              </a:rPr>
              <a:t>Thank you for downloading this product! Redistributing, editing, selling, or posting this resource on the internet (including your classroom website) are strictly prohibited unless you have gained permission from the author. Violations are subject to penalties of the Digital Millennium Copyright Act. If you would like to </a:t>
            </a:r>
            <a:r>
              <a:rPr lang="en-US" b="1" dirty="0">
                <a:solidFill>
                  <a:srgbClr val="000000"/>
                </a:solidFill>
                <a:latin typeface="+mj-lt"/>
                <a:ea typeface="Times New Roman" panose="02020603050405020304" pitchFamily="18" charset="0"/>
              </a:rPr>
              <a:t>share</a:t>
            </a:r>
            <a:r>
              <a:rPr lang="en-US" dirty="0">
                <a:solidFill>
                  <a:srgbClr val="000000"/>
                </a:solidFill>
                <a:latin typeface="+mj-lt"/>
                <a:ea typeface="Times New Roman" panose="02020603050405020304" pitchFamily="18" charset="0"/>
              </a:rPr>
              <a:t> this product with colleagues, please purchase the multiple user license. </a:t>
            </a:r>
            <a:endParaRPr lang="en-US" sz="1200" dirty="0">
              <a:latin typeface="+mj-lt"/>
              <a:ea typeface="Times New Roman" panose="02020603050405020304" pitchFamily="18" charset="0"/>
            </a:endParaRPr>
          </a:p>
          <a:p>
            <a:pPr>
              <a:defRPr/>
            </a:pPr>
            <a:r>
              <a:rPr lang="en-US" sz="1059" dirty="0">
                <a:latin typeface="Times New Roman" panose="02020603050405020304" pitchFamily="18" charset="0"/>
                <a:ea typeface="Times New Roman" panose="02020603050405020304" pitchFamily="18" charset="0"/>
              </a:rPr>
              <a:t> </a:t>
            </a:r>
          </a:p>
          <a:p>
            <a:pPr>
              <a:defRPr/>
            </a:pPr>
            <a:r>
              <a:rPr lang="en-US" sz="1588" b="1" dirty="0">
                <a:solidFill>
                  <a:srgbClr val="000000"/>
                </a:solidFill>
                <a:latin typeface="Bradley Hand ITC" panose="03070402050302030203" pitchFamily="66" charset="0"/>
                <a:ea typeface="Times New Roman" panose="02020603050405020304" pitchFamily="18" charset="0"/>
              </a:rPr>
              <a:t>     </a:t>
            </a:r>
            <a:endParaRPr lang="en-US" sz="1059" dirty="0">
              <a:latin typeface="Times New Roman" panose="02020603050405020304" pitchFamily="18" charset="0"/>
              <a:ea typeface="Times New Roman" panose="02020603050405020304" pitchFamily="18" charset="0"/>
            </a:endParaRPr>
          </a:p>
          <a:p>
            <a:pPr>
              <a:defRPr/>
            </a:pPr>
            <a:r>
              <a:rPr lang="en-US" sz="1059" dirty="0">
                <a:latin typeface="Times New Roman" panose="02020603050405020304" pitchFamily="18" charset="0"/>
                <a:ea typeface="Times New Roman" panose="02020603050405020304" pitchFamily="18" charset="0"/>
              </a:rPr>
              <a:t> </a:t>
            </a:r>
          </a:p>
        </p:txBody>
      </p:sp>
      <p:sp>
        <p:nvSpPr>
          <p:cNvPr id="8" name="Text Box 402"/>
          <p:cNvSpPr txBox="1">
            <a:spLocks/>
          </p:cNvSpPr>
          <p:nvPr/>
        </p:nvSpPr>
        <p:spPr>
          <a:xfrm>
            <a:off x="231400" y="5762624"/>
            <a:ext cx="4738687" cy="854075"/>
          </a:xfrm>
          <a:prstGeom prst="rect">
            <a:avLst/>
          </a:prstGeom>
          <a:noFill/>
        </p:spPr>
        <p:txBody>
          <a:bodyPr wrap="square">
            <a:spAutoFit/>
          </a:bodyPr>
          <a:lstStyle/>
          <a:p>
            <a:pPr algn="ctr">
              <a:tabLst>
                <a:tab pos="2622316" algn="ctr"/>
                <a:tab pos="5244633" algn="r"/>
              </a:tabLst>
              <a:defRPr/>
            </a:pPr>
            <a:r>
              <a:rPr lang="en-US" sz="2471" dirty="0">
                <a:solidFill>
                  <a:srgbClr val="002060"/>
                </a:solidFill>
                <a:latin typeface="+mn-lt"/>
                <a:ea typeface="CharliePrint" panose="02000603000000000000" pitchFamily="2" charset="0"/>
                <a:cs typeface="Times New Roman" panose="02020603050405020304" pitchFamily="18" charset="0"/>
              </a:rPr>
              <a:t>Follow me for classroom ideas,  updates, and freebies!</a:t>
            </a:r>
            <a:endParaRPr lang="en-US" sz="971" dirty="0">
              <a:solidFill>
                <a:srgbClr val="002060"/>
              </a:solidFill>
              <a:latin typeface="+mn-lt"/>
              <a:ea typeface="CharliePrint" panose="02000603000000000000" pitchFamily="2" charset="0"/>
              <a:cs typeface="Times New Roman" panose="02020603050405020304" pitchFamily="18" charset="0"/>
            </a:endParaRPr>
          </a:p>
        </p:txBody>
      </p:sp>
      <p:pic>
        <p:nvPicPr>
          <p:cNvPr id="51205" name="Picture 8">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7313" y="5836101"/>
            <a:ext cx="717472" cy="706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9">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9721" y="5836101"/>
            <a:ext cx="710626" cy="706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9163" y="5848129"/>
            <a:ext cx="733607" cy="721580"/>
          </a:xfrm>
          <a:prstGeom prst="rect">
            <a:avLst/>
          </a:prstGeom>
        </p:spPr>
      </p:pic>
      <p:pic>
        <p:nvPicPr>
          <p:cNvPr id="5" name="Picture 4">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1492" y="5824970"/>
            <a:ext cx="700953" cy="700953"/>
          </a:xfrm>
          <a:prstGeom prst="rect">
            <a:avLst/>
          </a:prstGeom>
        </p:spPr>
      </p:pic>
      <p:pic>
        <p:nvPicPr>
          <p:cNvPr id="18" name="Picture 17">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39077" y="2698080"/>
            <a:ext cx="1989138" cy="1491854"/>
          </a:xfrm>
          <a:prstGeom prst="rect">
            <a:avLst/>
          </a:prstGeom>
        </p:spPr>
      </p:pic>
      <p:pic>
        <p:nvPicPr>
          <p:cNvPr id="23" name="Picture 22">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57313" y="2689413"/>
            <a:ext cx="1935481" cy="1451611"/>
          </a:xfrm>
          <a:prstGeom prst="rect">
            <a:avLst/>
          </a:prstGeom>
        </p:spPr>
      </p:pic>
      <p:pic>
        <p:nvPicPr>
          <p:cNvPr id="26" name="Picture 25">
            <a:hlinkClick r:id="rId14"/>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5014" y="4276547"/>
            <a:ext cx="1863724" cy="1397793"/>
          </a:xfrm>
          <a:prstGeom prst="rect">
            <a:avLst/>
          </a:prstGeom>
        </p:spPr>
      </p:pic>
      <p:pic>
        <p:nvPicPr>
          <p:cNvPr id="27" name="Picture 26">
            <a:hlinkClick r:id="rId16"/>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743700" y="4276547"/>
            <a:ext cx="1905000" cy="1471953"/>
          </a:xfrm>
          <a:prstGeom prst="rect">
            <a:avLst/>
          </a:prstGeom>
        </p:spPr>
      </p:pic>
      <p:pic>
        <p:nvPicPr>
          <p:cNvPr id="30" name="Picture 2" descr="Poetry Cover">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485833" y="4276547"/>
            <a:ext cx="1895625" cy="142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hlinkClick r:id="rId20"/>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647688" y="4280156"/>
            <a:ext cx="1859822" cy="1394867"/>
          </a:xfrm>
          <a:prstGeom prst="rect">
            <a:avLst/>
          </a:prstGeom>
        </p:spPr>
      </p:pic>
      <p:pic>
        <p:nvPicPr>
          <p:cNvPr id="3" name="Picture 2">
            <a:hlinkClick r:id="rId22"/>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006018" y="5818553"/>
            <a:ext cx="762002" cy="762002"/>
          </a:xfrm>
          <a:prstGeom prst="rect">
            <a:avLst/>
          </a:prstGeom>
        </p:spPr>
      </p:pic>
      <p:pic>
        <p:nvPicPr>
          <p:cNvPr id="6" name="Picture 5">
            <a:hlinkClick r:id="rId24"/>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36841" y="2714525"/>
            <a:ext cx="1942377" cy="1456783"/>
          </a:xfrm>
          <a:prstGeom prst="rect">
            <a:avLst/>
          </a:prstGeom>
        </p:spPr>
      </p:pic>
      <p:pic>
        <p:nvPicPr>
          <p:cNvPr id="19" name="Picture 3">
            <a:hlinkClick r:id="rId26"/>
          </p:cNvPr>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6743700" y="2689413"/>
            <a:ext cx="1909762"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771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Graphics From: </a:t>
            </a:r>
          </a:p>
        </p:txBody>
      </p:sp>
      <p:sp>
        <p:nvSpPr>
          <p:cNvPr id="3" name="Content Placeholder 2"/>
          <p:cNvSpPr>
            <a:spLocks noGrp="1"/>
          </p:cNvSpPr>
          <p:nvPr>
            <p:ph idx="1"/>
          </p:nvPr>
        </p:nvSpPr>
        <p:spPr/>
        <p:txBody>
          <a:bodyPr/>
          <a:lstStyle/>
          <a:p>
            <a:pPr marL="0" marR="0" algn="ctr">
              <a:spcBef>
                <a:spcPts val="0"/>
              </a:spcBef>
              <a:spcAft>
                <a:spcPts val="0"/>
              </a:spcAft>
            </a:pPr>
            <a:endParaRPr lang="en-US" u="sng" dirty="0">
              <a:solidFill>
                <a:srgbClr val="0000FF"/>
              </a:solidFill>
              <a:latin typeface="CharliePrint" panose="02000603000000000000" pitchFamily="2" charset="0"/>
              <a:ea typeface="CharliePrint" panose="02000603000000000000" pitchFamily="2" charset="0"/>
            </a:endParaRPr>
          </a:p>
          <a:p>
            <a:pPr marL="0" marR="0" algn="ctr">
              <a:spcBef>
                <a:spcPts val="0"/>
              </a:spcBef>
              <a:spcAft>
                <a:spcPts val="0"/>
              </a:spcAft>
            </a:pPr>
            <a:r>
              <a:rPr lang="en-US" u="sng" dirty="0">
                <a:solidFill>
                  <a:srgbClr val="0000FF"/>
                </a:solidFill>
                <a:latin typeface="CharliePrint" panose="02000603000000000000" pitchFamily="2" charset="0"/>
                <a:ea typeface="CharliePrint" panose="02000603000000000000" pitchFamily="2" charset="0"/>
                <a:hlinkClick r:id="rId2"/>
              </a:rPr>
              <a:t>www.teacherspayteachers.com/store/Lindy-Du-Plessis</a:t>
            </a:r>
            <a:endParaRPr lang="en-US" u="sng" dirty="0">
              <a:solidFill>
                <a:srgbClr val="0000FF"/>
              </a:solidFill>
              <a:latin typeface="CharliePrint" panose="02000603000000000000" pitchFamily="2" charset="0"/>
              <a:ea typeface="CharliePrint" panose="02000603000000000000" pitchFamily="2" charset="0"/>
            </a:endParaRPr>
          </a:p>
          <a:p>
            <a:pPr marL="0" marR="0" indent="0" algn="ctr">
              <a:spcBef>
                <a:spcPts val="0"/>
              </a:spcBef>
              <a:spcAft>
                <a:spcPts val="0"/>
              </a:spcAft>
              <a:buNone/>
            </a:pPr>
            <a:endParaRPr lang="en-US" u="sng" dirty="0">
              <a:solidFill>
                <a:srgbClr val="0000FF"/>
              </a:solidFill>
              <a:latin typeface="CharliePrint" panose="02000603000000000000" pitchFamily="2" charset="0"/>
              <a:ea typeface="CharliePrint" panose="02000603000000000000" pitchFamily="2" charset="0"/>
            </a:endParaRPr>
          </a:p>
          <a:p>
            <a:pPr marL="0" marR="0" algn="ctr">
              <a:spcBef>
                <a:spcPts val="0"/>
              </a:spcBef>
              <a:spcAft>
                <a:spcPts val="0"/>
              </a:spcAft>
            </a:pPr>
            <a:r>
              <a:rPr lang="en-US" u="sng" dirty="0">
                <a:solidFill>
                  <a:srgbClr val="0000FF"/>
                </a:solidFill>
                <a:latin typeface="CharliePrint" panose="02000603000000000000" pitchFamily="2" charset="0"/>
                <a:ea typeface="CharliePrint" panose="02000603000000000000" pitchFamily="2" charset="0"/>
                <a:hlinkClick r:id="rId3"/>
              </a:rPr>
              <a:t>www.mycutegraphics.com</a:t>
            </a:r>
            <a:endParaRPr lang="en-US" u="sng" dirty="0">
              <a:solidFill>
                <a:srgbClr val="0000FF"/>
              </a:solidFill>
              <a:latin typeface="CharliePrint" panose="02000603000000000000" pitchFamily="2" charset="0"/>
              <a:ea typeface="CharliePrint" panose="02000603000000000000" pitchFamily="2" charset="0"/>
            </a:endParaRPr>
          </a:p>
          <a:p>
            <a:pPr marL="0" marR="0" indent="0" algn="ctr">
              <a:spcBef>
                <a:spcPts val="0"/>
              </a:spcBef>
              <a:spcAft>
                <a:spcPts val="0"/>
              </a:spcAft>
              <a:buNone/>
            </a:pPr>
            <a:endParaRPr lang="en-US" u="sng" dirty="0">
              <a:solidFill>
                <a:srgbClr val="0000FF"/>
              </a:solidFill>
              <a:latin typeface="CharliePrint" panose="02000603000000000000" pitchFamily="2" charset="0"/>
              <a:ea typeface="CharliePrint" panose="02000603000000000000" pitchFamily="2" charset="0"/>
            </a:endParaRPr>
          </a:p>
          <a:p>
            <a:pPr marL="0" indent="0">
              <a:buNone/>
            </a:pPr>
            <a:endParaRPr lang="en-US" dirty="0"/>
          </a:p>
        </p:txBody>
      </p:sp>
    </p:spTree>
    <p:extLst>
      <p:ext uri="{BB962C8B-B14F-4D97-AF65-F5344CB8AC3E}">
        <p14:creationId xmlns:p14="http://schemas.microsoft.com/office/powerpoint/2010/main" val="1472496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9702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794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Inherited Traits</a:t>
            </a:r>
          </a:p>
        </p:txBody>
      </p:sp>
      <p:sp>
        <p:nvSpPr>
          <p:cNvPr id="3" name="Content Placeholder 2"/>
          <p:cNvSpPr>
            <a:spLocks noGrp="1"/>
          </p:cNvSpPr>
          <p:nvPr>
            <p:ph idx="1"/>
          </p:nvPr>
        </p:nvSpPr>
        <p:spPr>
          <a:xfrm>
            <a:off x="457200" y="1429670"/>
            <a:ext cx="8229600" cy="2362200"/>
          </a:xfrm>
        </p:spPr>
        <p:txBody>
          <a:bodyPr>
            <a:normAutofit fontScale="92500" lnSpcReduction="20000"/>
          </a:bodyPr>
          <a:lstStyle/>
          <a:p>
            <a:r>
              <a:rPr lang="en-US" dirty="0"/>
              <a:t>Animals and plants have inherited traits also</a:t>
            </a:r>
          </a:p>
          <a:p>
            <a:pPr lvl="1"/>
            <a:r>
              <a:rPr lang="en-US" dirty="0"/>
              <a:t>Two black cats will have black kittens</a:t>
            </a:r>
          </a:p>
          <a:p>
            <a:pPr lvl="1"/>
            <a:r>
              <a:rPr lang="en-US" dirty="0"/>
              <a:t>Seeds from a pink rose bush will produce more pink rose bushes</a:t>
            </a:r>
          </a:p>
          <a:p>
            <a:pPr lvl="1"/>
            <a:r>
              <a:rPr lang="en-US" dirty="0">
                <a:hlinkClick r:id="rId2"/>
              </a:rPr>
              <a:t>http://www.brainpop.com/science/cellularlifeandgenetics/heredity/</a:t>
            </a:r>
            <a:endParaRPr lang="en-US" dirty="0"/>
          </a:p>
          <a:p>
            <a:pPr lvl="1">
              <a:buNone/>
            </a:pPr>
            <a:endParaRPr lang="en-US" dirty="0"/>
          </a:p>
          <a:p>
            <a:pPr lvl="1"/>
            <a:endParaRPr lang="en-US" dirty="0"/>
          </a:p>
          <a:p>
            <a:pPr marL="457200" lvl="1" indent="0">
              <a:buNone/>
            </a:pPr>
            <a:endParaRPr lang="en-US" dirty="0"/>
          </a:p>
        </p:txBody>
      </p:sp>
      <p:pic>
        <p:nvPicPr>
          <p:cNvPr id="3074" name="Picture 2" descr="Black C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984210"/>
            <a:ext cx="2088806" cy="27794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Black C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5069140"/>
            <a:ext cx="1287090" cy="17126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16200000">
            <a:off x="7797836" y="5306158"/>
            <a:ext cx="2438400" cy="615553"/>
          </a:xfrm>
          <a:prstGeom prst="rect">
            <a:avLst/>
          </a:prstGeom>
          <a:noFill/>
        </p:spPr>
        <p:txBody>
          <a:bodyPr wrap="square" rtlCol="0">
            <a:spAutoFit/>
          </a:bodyPr>
          <a:lstStyle/>
          <a:p>
            <a:r>
              <a:rPr lang="en-US" sz="1600" dirty="0">
                <a:solidFill>
                  <a:schemeClr val="bg1">
                    <a:lumMod val="50000"/>
                  </a:schemeClr>
                </a:solidFill>
                <a:latin typeface="Comic Sans MS" panose="030F0702030302020204" pitchFamily="66" charset="0"/>
              </a:rPr>
              <a:t>© </a:t>
            </a:r>
            <a:r>
              <a:rPr lang="en-US" sz="1600" dirty="0" err="1">
                <a:solidFill>
                  <a:schemeClr val="bg1">
                    <a:lumMod val="50000"/>
                  </a:schemeClr>
                </a:solidFill>
                <a:latin typeface="Comic Sans MS" panose="030F0702030302020204" pitchFamily="66" charset="0"/>
              </a:rPr>
              <a:t>LoveLearning</a:t>
            </a:r>
            <a:r>
              <a:rPr lang="en-US" sz="1600" dirty="0">
                <a:solidFill>
                  <a:schemeClr val="bg1">
                    <a:lumMod val="50000"/>
                  </a:schemeClr>
                </a:solidFill>
                <a:latin typeface="Comic Sans MS" panose="030F0702030302020204" pitchFamily="66" charset="0"/>
              </a:rPr>
              <a:t> 2014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828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027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468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702860"/>
      </p:ext>
    </p:extLst>
  </p:cSld>
  <p:clrMapOvr>
    <a:masterClrMapping/>
  </p:clrMapOvr>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4161</TotalTime>
  <Words>233</Words>
  <Application>Microsoft Office PowerPoint</Application>
  <PresentationFormat>On-screen Show (4:3)</PresentationFormat>
  <Paragraphs>33</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Bradley Hand ITC</vt:lpstr>
      <vt:lpstr>Calibri</vt:lpstr>
      <vt:lpstr>CCLickAXanax</vt:lpstr>
      <vt:lpstr>CharliePrint</vt:lpstr>
      <vt:lpstr>Comic Sans MS</vt:lpstr>
      <vt:lpstr>Times New Roman</vt:lpstr>
      <vt:lpstr>Office Theme</vt:lpstr>
      <vt:lpstr>PowerPoint Presentation</vt:lpstr>
      <vt:lpstr>PowerPoint Presentation</vt:lpstr>
      <vt:lpstr>PowerPoint Presentation</vt:lpstr>
      <vt:lpstr>PowerPoint Presentation</vt:lpstr>
      <vt:lpstr>Inherited Traits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Genes and Heredity</vt:lpstr>
      <vt:lpstr>PowerPoint Presentation</vt:lpstr>
      <vt:lpstr>PowerPoint Presentation</vt:lpstr>
      <vt:lpstr>PowerPoint Presentation</vt:lpstr>
      <vt:lpstr>PowerPoint Presentation</vt:lpstr>
      <vt:lpstr>Bill Nye - Genes</vt:lpstr>
      <vt:lpstr>PowerPoint Presentation</vt:lpstr>
      <vt:lpstr>Graphics From: </vt:lpstr>
    </vt:vector>
  </TitlesOfParts>
  <Company>Sony Electronics,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Inherited Traits and Learned Behaviors</dc:title>
  <dc:creator>Andrew and Andrea</dc:creator>
  <cp:lastModifiedBy>Kristen Baker</cp:lastModifiedBy>
  <cp:revision>39</cp:revision>
  <dcterms:created xsi:type="dcterms:W3CDTF">2009-09-28T23:51:05Z</dcterms:created>
  <dcterms:modified xsi:type="dcterms:W3CDTF">2020-03-10T01:32:54Z</dcterms:modified>
</cp:coreProperties>
</file>